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6de4fed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26de4fed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26de4fed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26de4fed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26de4fed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26de4fed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26de4fed3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26de4fed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26de4fed3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26de4fed3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26de4fed3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226de4fed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598fa6ffa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598fa6ffa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27035ac1b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27035ac1b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598fa6ffa_0_1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598fa6ffa_0_1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27035ac1b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227035ac1b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598fa6ffa_0_1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598fa6ffa_0_1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26de4fed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26de4fed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226de4fe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226de4fe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26de4fed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26de4fed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26de4fed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26de4fed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26de4fed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26de4fed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26de4fed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26de4fed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26de4fed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26de4fed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652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LOL Diamond Ranked Game Outcome Prediction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72550" y="21754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Ruiming Yu, Xin Chen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3000" y="2867350"/>
            <a:ext cx="4179701" cy="184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Preparation: conclusion</a:t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43200"/>
            <a:ext cx="3116073" cy="233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800" y="1170125"/>
            <a:ext cx="4054499" cy="250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/>
          <p:nvPr/>
        </p:nvSpPr>
        <p:spPr>
          <a:xfrm>
            <a:off x="3591375" y="2286925"/>
            <a:ext cx="1114200" cy="73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553175" y="3779950"/>
            <a:ext cx="84360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Results: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 variables are selected. 1 response and 18 predictors.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Training, test sets created.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and algorithms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Evaluation Metrics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Naive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Various Machine Learning Models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Methods and algorithms: Metrics</a:t>
            </a:r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 on </a:t>
            </a:r>
            <a:r>
              <a:rPr b="1" lang="en"/>
              <a:t>training and test errors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Evaluate the ROC and AUC scores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Methods and algorithms: Naive Model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 winner by only two variables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most </a:t>
            </a:r>
            <a:r>
              <a:rPr lang="en"/>
              <a:t>straightforward</a:t>
            </a:r>
            <a:r>
              <a:rPr lang="en"/>
              <a:t> methods for many players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this naive model for baseline evaluation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566300"/>
            <a:ext cx="6835801" cy="131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Methods and algorithms: Machine learning models</a:t>
            </a:r>
            <a:endParaRPr/>
          </a:p>
        </p:txBody>
      </p:sp>
      <p:sp>
        <p:nvSpPr>
          <p:cNvPr id="150" name="Google Shape;150;p26"/>
          <p:cNvSpPr txBox="1"/>
          <p:nvPr/>
        </p:nvSpPr>
        <p:spPr>
          <a:xfrm>
            <a:off x="355000" y="1522900"/>
            <a:ext cx="17091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151" name="Google Shape;151;p26"/>
          <p:cNvSpPr/>
          <p:nvPr/>
        </p:nvSpPr>
        <p:spPr>
          <a:xfrm>
            <a:off x="1593500" y="2599300"/>
            <a:ext cx="610800" cy="402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6"/>
          <p:cNvSpPr txBox="1"/>
          <p:nvPr/>
        </p:nvSpPr>
        <p:spPr>
          <a:xfrm>
            <a:off x="2338400" y="2600350"/>
            <a:ext cx="170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Cross-validation</a:t>
            </a:r>
            <a:endParaRPr/>
          </a:p>
        </p:txBody>
      </p:sp>
      <p:sp>
        <p:nvSpPr>
          <p:cNvPr id="153" name="Google Shape;153;p26"/>
          <p:cNvSpPr/>
          <p:nvPr/>
        </p:nvSpPr>
        <p:spPr>
          <a:xfrm rot="5400000">
            <a:off x="2771900" y="2132050"/>
            <a:ext cx="532200" cy="402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6"/>
          <p:cNvSpPr txBox="1"/>
          <p:nvPr/>
        </p:nvSpPr>
        <p:spPr>
          <a:xfrm>
            <a:off x="2183450" y="1486275"/>
            <a:ext cx="170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Parameters tuning</a:t>
            </a:r>
            <a:endParaRPr/>
          </a:p>
        </p:txBody>
      </p:sp>
      <p:sp>
        <p:nvSpPr>
          <p:cNvPr id="155" name="Google Shape;155;p26"/>
          <p:cNvSpPr txBox="1"/>
          <p:nvPr/>
        </p:nvSpPr>
        <p:spPr>
          <a:xfrm>
            <a:off x="4639225" y="2600350"/>
            <a:ext cx="170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Model</a:t>
            </a:r>
            <a:endParaRPr/>
          </a:p>
        </p:txBody>
      </p:sp>
      <p:sp>
        <p:nvSpPr>
          <p:cNvPr id="156" name="Google Shape;156;p26"/>
          <p:cNvSpPr/>
          <p:nvPr/>
        </p:nvSpPr>
        <p:spPr>
          <a:xfrm>
            <a:off x="3892550" y="2599300"/>
            <a:ext cx="610800" cy="402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6"/>
          <p:cNvSpPr/>
          <p:nvPr/>
        </p:nvSpPr>
        <p:spPr>
          <a:xfrm>
            <a:off x="5803475" y="2599300"/>
            <a:ext cx="610800" cy="402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 txBox="1"/>
          <p:nvPr/>
        </p:nvSpPr>
        <p:spPr>
          <a:xfrm>
            <a:off x="6592075" y="1953850"/>
            <a:ext cx="1709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error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error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 curve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AUC score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Methods and algorithms: 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naive model for baseline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Trained and cross-validated different classification models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Computed training, test errors, and ROC curves for evaluation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267100" y="477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</a:t>
            </a:r>
            <a:r>
              <a:rPr lang="en"/>
              <a:t>Training </a:t>
            </a:r>
            <a:r>
              <a:rPr lang="en"/>
              <a:t>and </a:t>
            </a:r>
            <a:r>
              <a:rPr lang="en"/>
              <a:t>Test Errors</a:t>
            </a:r>
            <a:endParaRPr/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7376" y="1430250"/>
            <a:ext cx="3679250" cy="294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325" y="1395456"/>
            <a:ext cx="3766200" cy="301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Results: ROC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250" y="1448836"/>
            <a:ext cx="3819275" cy="3055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6800" y="1448825"/>
            <a:ext cx="3819275" cy="305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4" name="Google Shape;18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3176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50"/>
              <a:t>Best Model: Logistic Regression</a:t>
            </a:r>
            <a:endParaRPr sz="255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65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550"/>
              <a:t>Further analyses</a:t>
            </a:r>
            <a:endParaRPr sz="2550"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en" sz="2000"/>
              <a:t>Other factors like champion selection are not included</a:t>
            </a:r>
            <a:endParaRPr sz="2000"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en" sz="2000"/>
              <a:t>The first 10 minutes are not decisive</a:t>
            </a:r>
            <a:endParaRPr sz="2000"/>
          </a:p>
          <a:p>
            <a:pPr indent="-298450" lvl="1" marL="914400" rtl="0" algn="l">
              <a:spcBef>
                <a:spcPts val="1000"/>
              </a:spcBef>
              <a:spcAft>
                <a:spcPts val="1200"/>
              </a:spcAft>
              <a:buSzPct val="100000"/>
              <a:buChar char="○"/>
            </a:pPr>
            <a:r>
              <a:rPr lang="en" sz="2000"/>
              <a:t>……</a:t>
            </a:r>
            <a:endParaRPr/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550" y="1593838"/>
            <a:ext cx="5791200" cy="16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400" y="485013"/>
            <a:ext cx="6225201" cy="426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249075" y="210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49075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League of Legends (LOL)</a:t>
            </a:r>
            <a:r>
              <a:rPr lang="en"/>
              <a:t>: multiplayer online battle arena (MOBA) video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Two teams</a:t>
            </a:r>
            <a:r>
              <a:rPr lang="en"/>
              <a:t>: Blue side against Red side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Goal</a:t>
            </a:r>
            <a:r>
              <a:rPr lang="en"/>
              <a:t>: Five champions face off to destroy the enemy’s Nexus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Champions build their powers by</a:t>
            </a:r>
            <a:r>
              <a:rPr lang="en"/>
              <a:t>: items, levels, gold, and experiences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Through destroying turrets, killing minions, jungle minions, dragons, rift </a:t>
            </a:r>
            <a:r>
              <a:rPr lang="en"/>
              <a:t>Herald</a:t>
            </a:r>
            <a:r>
              <a:rPr lang="en"/>
              <a:t> and </a:t>
            </a:r>
            <a:r>
              <a:rPr lang="en"/>
              <a:t>enemy</a:t>
            </a:r>
            <a:r>
              <a:rPr lang="en"/>
              <a:t> champion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Average match</a:t>
            </a:r>
            <a:r>
              <a:rPr lang="en"/>
              <a:t>: 20 to 40 minutes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Problem</a:t>
            </a:r>
            <a:r>
              <a:rPr lang="en"/>
              <a:t>: Predict the winning team of the game by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</a:t>
            </a:r>
            <a:r>
              <a:rPr lang="en"/>
              <a:t>data</a:t>
            </a:r>
            <a:r>
              <a:rPr lang="en"/>
              <a:t> from the first 10 minutes and applying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classification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Why predicting the outcome of a match?</a:t>
            </a:r>
            <a:endParaRPr b="1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425" y="2597325"/>
            <a:ext cx="2909501" cy="250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Basic information and introduction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Missing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Collinearity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Weak correlation with response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Manipulation of the response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Training, test data split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Cross-validation set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Preparation: basic information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275" y="1343199"/>
            <a:ext cx="3280175" cy="24571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4893325" y="1343200"/>
            <a:ext cx="336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9879 observations and 40 columns in the data set.</a:t>
            </a:r>
            <a:endParaRPr/>
          </a:p>
        </p:txBody>
      </p:sp>
      <p:sp>
        <p:nvSpPr>
          <p:cNvPr id="77" name="Google Shape;77;p16"/>
          <p:cNvSpPr txBox="1"/>
          <p:nvPr/>
        </p:nvSpPr>
        <p:spPr>
          <a:xfrm>
            <a:off x="4893325" y="3184700"/>
            <a:ext cx="336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response is categorical (binary), and other </a:t>
            </a:r>
            <a:r>
              <a:rPr lang="en"/>
              <a:t>variables</a:t>
            </a:r>
            <a:r>
              <a:rPr lang="en"/>
              <a:t> are continuous.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Preparation: cleaning for missing data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70513"/>
            <a:ext cx="4419600" cy="160246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5087700" y="1322450"/>
            <a:ext cx="3647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Methods</a:t>
            </a:r>
            <a:r>
              <a:rPr b="1" lang="en" sz="1800"/>
              <a:t>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`is.na()`, `summary()` and `range()` to check for potential missing datas</a:t>
            </a:r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5087700" y="2969200"/>
            <a:ext cx="36471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Results</a:t>
            </a:r>
            <a:r>
              <a:rPr b="1" lang="en" sz="1800"/>
              <a:t>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</a:t>
            </a:r>
            <a:r>
              <a:rPr lang="en"/>
              <a:t>obvious</a:t>
            </a:r>
            <a:r>
              <a:rPr lang="en"/>
              <a:t> missing data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Preparation: cleaning for weak correlation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65200"/>
            <a:ext cx="4938199" cy="304537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5087700" y="1322450"/>
            <a:ext cx="3647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Methods: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lot heatmap and use `cor()` to check correlation with the response</a:t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5087700" y="2969200"/>
            <a:ext cx="3647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Results: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rid of variables that has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pearson_coef &lt; 0.05 correlation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Preparation: cleaning for strong </a:t>
            </a:r>
            <a:r>
              <a:rPr lang="en"/>
              <a:t>collinearity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500" y="1165788"/>
            <a:ext cx="3280175" cy="289452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4142025" y="1221900"/>
            <a:ext cx="42792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Problems: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of the variables are </a:t>
            </a:r>
            <a:r>
              <a:rPr b="1" lang="en"/>
              <a:t>completely</a:t>
            </a:r>
            <a:r>
              <a:rPr lang="en"/>
              <a:t> correlated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Like “redKills” and “blueDeaths”</a:t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4142025" y="3167500"/>
            <a:ext cx="40809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Solution</a:t>
            </a:r>
            <a:r>
              <a:rPr b="1" lang="en" sz="1800"/>
              <a:t>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Leave one in each pair to prevent collinearity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Preparation: manipulation of the response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84825"/>
            <a:ext cx="6105749" cy="158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311700" y="3282950"/>
            <a:ext cx="5583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Methods</a:t>
            </a:r>
            <a:r>
              <a:rPr b="1" lang="en" sz="1800"/>
              <a:t>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response to factor to avoid errors in model fitting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Preparation: training, test and cv data sets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35758"/>
            <a:ext cx="5822523" cy="1274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845750"/>
            <a:ext cx="5822524" cy="143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/>
        </p:nvSpPr>
        <p:spPr>
          <a:xfrm>
            <a:off x="6381900" y="1318700"/>
            <a:ext cx="2526300" cy="28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Results</a:t>
            </a:r>
            <a:r>
              <a:rPr b="1" lang="en" sz="1800"/>
              <a:t>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 the data set into training and test 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 : test = 8 :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cross-validation 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= 5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